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5" r:id="rId2"/>
    <p:sldId id="306" r:id="rId3"/>
    <p:sldId id="287" r:id="rId4"/>
    <p:sldId id="257" r:id="rId5"/>
    <p:sldId id="260" r:id="rId6"/>
    <p:sldId id="261" r:id="rId7"/>
    <p:sldId id="262" r:id="rId8"/>
    <p:sldId id="264" r:id="rId9"/>
    <p:sldId id="266" r:id="rId10"/>
    <p:sldId id="267" r:id="rId11"/>
    <p:sldId id="265" r:id="rId12"/>
    <p:sldId id="271" r:id="rId13"/>
    <p:sldId id="280" r:id="rId14"/>
    <p:sldId id="281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82" r:id="rId23"/>
    <p:sldId id="283" r:id="rId24"/>
    <p:sldId id="284" r:id="rId25"/>
    <p:sldId id="286" r:id="rId26"/>
    <p:sldId id="285" r:id="rId27"/>
  </p:sldIdLst>
  <p:sldSz cx="11772900" cy="8137525"/>
  <p:notesSz cx="6858000" cy="9144000"/>
  <p:defaultTextStyle>
    <a:defPPr>
      <a:defRPr lang="ar-SA"/>
    </a:defPPr>
    <a:lvl1pPr marL="0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8814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7627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706442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75256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44069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412883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81698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50511" algn="r" defTabSz="1137627" rtl="1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840" y="389"/>
      </p:cViewPr>
      <p:guideLst>
        <p:guide orient="horz" pos="2564"/>
        <p:guide pos="37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82968" y="2527907"/>
            <a:ext cx="10006965" cy="17442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65936" y="4611264"/>
            <a:ext cx="8241030" cy="20795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8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7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0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75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44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12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81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50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535353" y="325880"/>
            <a:ext cx="2648902" cy="694326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88645" y="325880"/>
            <a:ext cx="7750493" cy="694326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29978" y="5229114"/>
            <a:ext cx="10006965" cy="1616203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29978" y="3449031"/>
            <a:ext cx="10006965" cy="1780083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88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376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064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752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440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1288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816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505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88645" y="1898757"/>
            <a:ext cx="5199698" cy="537039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984558" y="1898757"/>
            <a:ext cx="5199698" cy="537039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88646" y="1821525"/>
            <a:ext cx="5201742" cy="75912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8814" indent="0">
              <a:buNone/>
              <a:defRPr sz="2500" b="1"/>
            </a:lvl2pPr>
            <a:lvl3pPr marL="1137627" indent="0">
              <a:buNone/>
              <a:defRPr sz="2200" b="1"/>
            </a:lvl3pPr>
            <a:lvl4pPr marL="1706442" indent="0">
              <a:buNone/>
              <a:defRPr sz="2000" b="1"/>
            </a:lvl4pPr>
            <a:lvl5pPr marL="2275256" indent="0">
              <a:buNone/>
              <a:defRPr sz="2000" b="1"/>
            </a:lvl5pPr>
            <a:lvl6pPr marL="2844069" indent="0">
              <a:buNone/>
              <a:defRPr sz="2000" b="1"/>
            </a:lvl6pPr>
            <a:lvl7pPr marL="3412883" indent="0">
              <a:buNone/>
              <a:defRPr sz="2000" b="1"/>
            </a:lvl7pPr>
            <a:lvl8pPr marL="3981698" indent="0">
              <a:buNone/>
              <a:defRPr sz="2000" b="1"/>
            </a:lvl8pPr>
            <a:lvl9pPr marL="4550511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88646" y="2580651"/>
            <a:ext cx="5201742" cy="468849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980471" y="1821525"/>
            <a:ext cx="5203785" cy="75912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8814" indent="0">
              <a:buNone/>
              <a:defRPr sz="2500" b="1"/>
            </a:lvl2pPr>
            <a:lvl3pPr marL="1137627" indent="0">
              <a:buNone/>
              <a:defRPr sz="2200" b="1"/>
            </a:lvl3pPr>
            <a:lvl4pPr marL="1706442" indent="0">
              <a:buNone/>
              <a:defRPr sz="2000" b="1"/>
            </a:lvl4pPr>
            <a:lvl5pPr marL="2275256" indent="0">
              <a:buNone/>
              <a:defRPr sz="2000" b="1"/>
            </a:lvl5pPr>
            <a:lvl6pPr marL="2844069" indent="0">
              <a:buNone/>
              <a:defRPr sz="2000" b="1"/>
            </a:lvl6pPr>
            <a:lvl7pPr marL="3412883" indent="0">
              <a:buNone/>
              <a:defRPr sz="2000" b="1"/>
            </a:lvl7pPr>
            <a:lvl8pPr marL="3981698" indent="0">
              <a:buNone/>
              <a:defRPr sz="2000" b="1"/>
            </a:lvl8pPr>
            <a:lvl9pPr marL="4550511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980471" y="2580651"/>
            <a:ext cx="5203785" cy="468849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46" y="323994"/>
            <a:ext cx="3873203" cy="1378859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02877" y="323995"/>
            <a:ext cx="6581379" cy="6945152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88646" y="1702854"/>
            <a:ext cx="3873203" cy="5566293"/>
          </a:xfrm>
        </p:spPr>
        <p:txBody>
          <a:bodyPr/>
          <a:lstStyle>
            <a:lvl1pPr marL="0" indent="0">
              <a:buNone/>
              <a:defRPr sz="1700"/>
            </a:lvl1pPr>
            <a:lvl2pPr marL="568814" indent="0">
              <a:buNone/>
              <a:defRPr sz="1500"/>
            </a:lvl2pPr>
            <a:lvl3pPr marL="1137627" indent="0">
              <a:buNone/>
              <a:defRPr sz="1300"/>
            </a:lvl3pPr>
            <a:lvl4pPr marL="1706442" indent="0">
              <a:buNone/>
              <a:defRPr sz="1200"/>
            </a:lvl4pPr>
            <a:lvl5pPr marL="2275256" indent="0">
              <a:buNone/>
              <a:defRPr sz="1200"/>
            </a:lvl5pPr>
            <a:lvl6pPr marL="2844069" indent="0">
              <a:buNone/>
              <a:defRPr sz="1200"/>
            </a:lvl6pPr>
            <a:lvl7pPr marL="3412883" indent="0">
              <a:buNone/>
              <a:defRPr sz="1200"/>
            </a:lvl7pPr>
            <a:lvl8pPr marL="3981698" indent="0">
              <a:buNone/>
              <a:defRPr sz="1200"/>
            </a:lvl8pPr>
            <a:lvl9pPr marL="4550511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07571" y="5696267"/>
            <a:ext cx="7063740" cy="672477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07571" y="727103"/>
            <a:ext cx="7063740" cy="4882515"/>
          </a:xfrm>
        </p:spPr>
        <p:txBody>
          <a:bodyPr/>
          <a:lstStyle>
            <a:lvl1pPr marL="0" indent="0">
              <a:buNone/>
              <a:defRPr sz="4000"/>
            </a:lvl1pPr>
            <a:lvl2pPr marL="568814" indent="0">
              <a:buNone/>
              <a:defRPr sz="3500"/>
            </a:lvl2pPr>
            <a:lvl3pPr marL="1137627" indent="0">
              <a:buNone/>
              <a:defRPr sz="3000"/>
            </a:lvl3pPr>
            <a:lvl4pPr marL="1706442" indent="0">
              <a:buNone/>
              <a:defRPr sz="2500"/>
            </a:lvl4pPr>
            <a:lvl5pPr marL="2275256" indent="0">
              <a:buNone/>
              <a:defRPr sz="2500"/>
            </a:lvl5pPr>
            <a:lvl6pPr marL="2844069" indent="0">
              <a:buNone/>
              <a:defRPr sz="2500"/>
            </a:lvl6pPr>
            <a:lvl7pPr marL="3412883" indent="0">
              <a:buNone/>
              <a:defRPr sz="2500"/>
            </a:lvl7pPr>
            <a:lvl8pPr marL="3981698" indent="0">
              <a:buNone/>
              <a:defRPr sz="2500"/>
            </a:lvl8pPr>
            <a:lvl9pPr marL="4550511" indent="0">
              <a:buNone/>
              <a:defRPr sz="25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07571" y="6368745"/>
            <a:ext cx="7063740" cy="955029"/>
          </a:xfrm>
        </p:spPr>
        <p:txBody>
          <a:bodyPr/>
          <a:lstStyle>
            <a:lvl1pPr marL="0" indent="0">
              <a:buNone/>
              <a:defRPr sz="1700"/>
            </a:lvl1pPr>
            <a:lvl2pPr marL="568814" indent="0">
              <a:buNone/>
              <a:defRPr sz="1500"/>
            </a:lvl2pPr>
            <a:lvl3pPr marL="1137627" indent="0">
              <a:buNone/>
              <a:defRPr sz="1300"/>
            </a:lvl3pPr>
            <a:lvl4pPr marL="1706442" indent="0">
              <a:buNone/>
              <a:defRPr sz="1200"/>
            </a:lvl4pPr>
            <a:lvl5pPr marL="2275256" indent="0">
              <a:buNone/>
              <a:defRPr sz="1200"/>
            </a:lvl5pPr>
            <a:lvl6pPr marL="2844069" indent="0">
              <a:buNone/>
              <a:defRPr sz="1200"/>
            </a:lvl6pPr>
            <a:lvl7pPr marL="3412883" indent="0">
              <a:buNone/>
              <a:defRPr sz="1200"/>
            </a:lvl7pPr>
            <a:lvl8pPr marL="3981698" indent="0">
              <a:buNone/>
              <a:defRPr sz="1200"/>
            </a:lvl8pPr>
            <a:lvl9pPr marL="4550511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88646" y="325878"/>
            <a:ext cx="10595610" cy="1356254"/>
          </a:xfrm>
          <a:prstGeom prst="rect">
            <a:avLst/>
          </a:prstGeom>
        </p:spPr>
        <p:txBody>
          <a:bodyPr vert="horz" lIns="113762" tIns="56882" rIns="113762" bIns="56882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88646" y="1898757"/>
            <a:ext cx="10595610" cy="5370390"/>
          </a:xfrm>
          <a:prstGeom prst="rect">
            <a:avLst/>
          </a:prstGeom>
        </p:spPr>
        <p:txBody>
          <a:bodyPr vert="horz" lIns="113762" tIns="56882" rIns="113762" bIns="56882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437246" y="7542282"/>
            <a:ext cx="2747010" cy="433248"/>
          </a:xfrm>
          <a:prstGeom prst="rect">
            <a:avLst/>
          </a:prstGeom>
        </p:spPr>
        <p:txBody>
          <a:bodyPr vert="horz" lIns="113762" tIns="56882" rIns="113762" bIns="56882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22408" y="7542282"/>
            <a:ext cx="3728085" cy="433248"/>
          </a:xfrm>
          <a:prstGeom prst="rect">
            <a:avLst/>
          </a:prstGeom>
        </p:spPr>
        <p:txBody>
          <a:bodyPr vert="horz" lIns="113762" tIns="56882" rIns="113762" bIns="56882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88646" y="7542282"/>
            <a:ext cx="2747010" cy="433248"/>
          </a:xfrm>
          <a:prstGeom prst="rect">
            <a:avLst/>
          </a:prstGeom>
        </p:spPr>
        <p:txBody>
          <a:bodyPr vert="horz" lIns="113762" tIns="56882" rIns="113762" bIns="56882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37627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610" indent="-426610" algn="r" defTabSz="1137627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4322" indent="-355509" algn="r" defTabSz="1137627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035" indent="-284407" algn="r" defTabSz="1137627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0848" indent="-284407" algn="r" defTabSz="1137627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663" indent="-284407" algn="r" defTabSz="1137627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28477" indent="-284407" algn="r" defTabSz="1137627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97290" indent="-284407" algn="r" defTabSz="1137627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04" indent="-284407" algn="r" defTabSz="1137627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34919" indent="-284407" algn="r" defTabSz="1137627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8814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37627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06442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5256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44069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12883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81698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50511" algn="r" defTabSz="1137627" rtl="1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77" y="859748"/>
            <a:ext cx="11392646" cy="6800053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ar-IQ" sz="5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الفردي</a:t>
            </a:r>
            <a:r>
              <a:rPr lang="ar-IQ" sz="5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Q1. Explain Irreversible receptor antagonists. </a:t>
            </a:r>
          </a:p>
          <a:p>
            <a:pPr marL="0" indent="0" algn="l">
              <a:buNone/>
            </a:pPr>
            <a:r>
              <a:rPr lang="en-US" sz="5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l">
              <a:buNone/>
            </a:pPr>
            <a:r>
              <a:rPr lang="en-US" sz="5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Q2. What is Myasthenia gravis and what are the  </a:t>
            </a:r>
          </a:p>
          <a:p>
            <a:pPr marL="0" indent="0" algn="l">
              <a:buNone/>
            </a:pPr>
            <a:r>
              <a:rPr lang="en-US" sz="5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drugs that are useful for its treatment?</a:t>
            </a:r>
          </a:p>
          <a:p>
            <a:pPr marL="0" indent="0" algn="l"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5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endParaRPr lang="en-US" sz="5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ar-IQ" sz="5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الزوجي</a:t>
            </a:r>
            <a:r>
              <a:rPr lang="ar-IQ" sz="51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5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Q1. Explain functional antagonists.</a:t>
            </a:r>
          </a:p>
          <a:p>
            <a:pPr marL="0" indent="0" algn="l">
              <a:buNone/>
            </a:pPr>
            <a:endParaRPr lang="en-US" sz="5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5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Q2. Mention: 1. Therapeutic uses of atropine</a:t>
            </a:r>
          </a:p>
          <a:p>
            <a:pPr marL="0" indent="0" algn="l">
              <a:buNone/>
            </a:pPr>
            <a:r>
              <a:rPr lang="en-US" sz="5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2. Adverse effects of   atropine </a:t>
            </a:r>
          </a:p>
          <a:p>
            <a:pPr marL="0" indent="0">
              <a:buNone/>
            </a:pPr>
            <a:endParaRPr lang="en-US" sz="4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4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569881" y="3925890"/>
            <a:ext cx="10936940" cy="15281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0" tIns="48340" rIns="96680" bIns="4834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6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" y="394722"/>
            <a:ext cx="1163448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/>
              <a:t>histamine role in a variety of inflammatory and immune responses: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histamine causes local vasodilation and leakage of plasma containing mediators of acute inflammation and antibodies.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 Histamine has an active chemotactic attraction for inflammatory cells (neutrophils, </a:t>
            </a:r>
            <a:r>
              <a:rPr lang="en-US" sz="4400" dirty="0" err="1"/>
              <a:t>eosinophils</a:t>
            </a:r>
            <a:r>
              <a:rPr lang="en-US" sz="4400" dirty="0"/>
              <a:t>, basophils, monocytes, and lymphocytes).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1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01" y="565608"/>
            <a:ext cx="11588788" cy="537039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5000" b="1" dirty="0">
                <a:solidFill>
                  <a:srgbClr val="C00000"/>
                </a:solidFill>
              </a:rPr>
              <a:t>B. Chemical and Mechanical Release</a:t>
            </a:r>
            <a:endParaRPr lang="en-US" sz="5000" dirty="0">
              <a:solidFill>
                <a:srgbClr val="C00000"/>
              </a:solidFill>
            </a:endParaRPr>
          </a:p>
          <a:p>
            <a:pPr algn="just" rtl="0"/>
            <a:r>
              <a:rPr lang="en-US" sz="4400" dirty="0"/>
              <a:t>Certain amines, including drugs such as </a:t>
            </a:r>
            <a:r>
              <a:rPr lang="en-US" sz="4400" b="1" dirty="0">
                <a:solidFill>
                  <a:srgbClr val="0070C0"/>
                </a:solidFill>
              </a:rPr>
              <a:t>morphine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/>
              <a:t>can displace histamine from its bound form within cells.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 Chemical and mechanical mast cell injury causes degranulation and histamine release.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829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46" y="955191"/>
            <a:ext cx="10595610" cy="135625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Tissue and Organ System Effects of Histamine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7010" y="2289411"/>
            <a:ext cx="11681498" cy="5370390"/>
          </a:xfrm>
        </p:spPr>
        <p:txBody>
          <a:bodyPr>
            <a:noAutofit/>
          </a:bodyPr>
          <a:lstStyle/>
          <a:p>
            <a:pPr marL="785521" indent="-785521" algn="just" rtl="0">
              <a:buAutoNum type="arabicPeriod"/>
            </a:pPr>
            <a:r>
              <a:rPr lang="en-US" sz="4400" dirty="0"/>
              <a:t>is a powerful stimulant of sensory nerve  </a:t>
            </a:r>
          </a:p>
          <a:p>
            <a:pPr marL="0" indent="0" algn="just" rtl="0">
              <a:buNone/>
            </a:pPr>
            <a:r>
              <a:rPr lang="en-US" sz="4400" dirty="0"/>
              <a:t>     endings mediating </a:t>
            </a:r>
            <a:r>
              <a:rPr lang="en-US" sz="4400" b="1" dirty="0">
                <a:solidFill>
                  <a:srgbClr val="0070C0"/>
                </a:solidFill>
              </a:rPr>
              <a:t>pain and itching</a:t>
            </a:r>
            <a:r>
              <a:rPr lang="en-US" sz="4400" dirty="0"/>
              <a:t>.</a:t>
            </a:r>
          </a:p>
          <a:p>
            <a:pPr algn="just" rtl="0"/>
            <a:r>
              <a:rPr lang="en-US" sz="4400" dirty="0"/>
              <a:t>  important component of the urticarial response and reactions to insect.  </a:t>
            </a:r>
          </a:p>
          <a:p>
            <a:pPr algn="just" rtl="0"/>
            <a:r>
              <a:rPr lang="en-US" sz="4400" dirty="0"/>
              <a:t>the H</a:t>
            </a:r>
            <a:r>
              <a:rPr lang="en-US" sz="4400" baseline="-25000" dirty="0"/>
              <a:t>1</a:t>
            </a:r>
            <a:r>
              <a:rPr lang="en-US" sz="4400" dirty="0"/>
              <a:t> receptors are important in producing smooth muscle contraction and increasing capillary permeability. 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119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1122" y="1219740"/>
            <a:ext cx="11310657" cy="537039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400" b="1" i="1" dirty="0"/>
              <a:t>2. Cardiovascular system: </a:t>
            </a:r>
          </a:p>
          <a:p>
            <a:pPr algn="just" rtl="0"/>
            <a:r>
              <a:rPr lang="en-US" sz="4400" dirty="0"/>
              <a:t>histamine causes a decrease in systolic and diastolic blood pressure and an increase in heart rate.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69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" y="907378"/>
            <a:ext cx="11634488" cy="5370390"/>
          </a:xfrm>
        </p:spPr>
        <p:txBody>
          <a:bodyPr>
            <a:noAutofit/>
          </a:bodyPr>
          <a:lstStyle/>
          <a:p>
            <a:pPr lvl="0" algn="just" rtl="0"/>
            <a:r>
              <a:rPr lang="en-US" sz="4400" dirty="0"/>
              <a:t>Histamine-induced edema results from the action of the amine on H 1 receptors in the vessels of the microcirculation.</a:t>
            </a:r>
          </a:p>
          <a:p>
            <a:pPr lvl="0" algn="just" rtl="0"/>
            <a:endParaRPr lang="en-US" sz="4400" dirty="0"/>
          </a:p>
          <a:p>
            <a:pPr lvl="0" algn="just" rtl="0"/>
            <a:r>
              <a:rPr lang="en-US" sz="4400" dirty="0"/>
              <a:t>the transudation of fluid and molecules as large as small proteins into the perivascular tissue.</a:t>
            </a:r>
          </a:p>
          <a:p>
            <a:pPr marL="0" indent="0" algn="just" rtl="0">
              <a:buNone/>
            </a:pPr>
            <a:endParaRPr lang="en-US" sz="4400" dirty="0"/>
          </a:p>
          <a:p>
            <a:pPr lvl="0" algn="just" rtl="0"/>
            <a:r>
              <a:rPr lang="en-US" sz="4400" dirty="0"/>
              <a:t> This effect is responsible for </a:t>
            </a:r>
            <a:r>
              <a:rPr lang="en-US" sz="4400" dirty="0" err="1"/>
              <a:t>urticaria</a:t>
            </a:r>
            <a:r>
              <a:rPr lang="en-US" sz="4400" dirty="0"/>
              <a:t>, which signals the release of histamine in the skin.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938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34907" y="480164"/>
            <a:ext cx="1168149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/>
              <a:t>Histamine promotes vasodilation of small blood vessels. </a:t>
            </a:r>
          </a:p>
          <a:p>
            <a:pPr algn="just" rtl="0"/>
            <a:endParaRPr lang="en-US" sz="4400" dirty="0"/>
          </a:p>
          <a:p>
            <a:pPr algn="just" rtl="0"/>
            <a:r>
              <a:rPr lang="en-US" sz="4400" dirty="0"/>
              <a:t>3. Histamine H</a:t>
            </a:r>
            <a:r>
              <a:rPr lang="en-US" sz="4400" baseline="-25000" dirty="0"/>
              <a:t>1</a:t>
            </a:r>
            <a:r>
              <a:rPr lang="en-US" sz="4400" dirty="0"/>
              <a:t> receptors mediate allergic rhinitis, atopic dermatitis, conjunctivitis, </a:t>
            </a:r>
            <a:r>
              <a:rPr lang="en-US" sz="4400" dirty="0" err="1"/>
              <a:t>urticaria</a:t>
            </a:r>
            <a:r>
              <a:rPr lang="en-US" sz="4400" dirty="0"/>
              <a:t>, bronchoconstriction, asthma, and anaphylaxis.</a:t>
            </a:r>
          </a:p>
        </p:txBody>
      </p:sp>
    </p:spTree>
    <p:extLst>
      <p:ext uri="{BB962C8B-B14F-4D97-AF65-F5344CB8AC3E}">
        <p14:creationId xmlns:p14="http://schemas.microsoft.com/office/powerpoint/2010/main" val="35996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73645" y="821936"/>
            <a:ext cx="11708134" cy="537039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400" dirty="0"/>
              <a:t>4. histamine stimulates the parietal cells in the stomach, causing an increase in acid secretion by H</a:t>
            </a:r>
            <a:r>
              <a:rPr lang="en-US" sz="4400" baseline="-25000" dirty="0"/>
              <a:t>2</a:t>
            </a:r>
            <a:r>
              <a:rPr lang="en-US" sz="4400" dirty="0"/>
              <a:t> receptors activation.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lvl="0" algn="just" rtl="0"/>
            <a:r>
              <a:rPr lang="en-US" sz="4400" dirty="0"/>
              <a:t>also stimulates secretion in the small and large intestine and increase Constriction of intestinal smooth muscles. </a:t>
            </a:r>
          </a:p>
          <a:p>
            <a:pPr algn="just" rtl="0"/>
            <a:endParaRPr lang="en-US" sz="4400" dirty="0"/>
          </a:p>
          <a:p>
            <a:pPr marL="0" indent="0" algn="just" rtl="0">
              <a:buNone/>
            </a:pPr>
            <a:endParaRPr lang="en-US" sz="4400" dirty="0"/>
          </a:p>
          <a:p>
            <a:pPr marL="0" indent="0" algn="just" rtl="0">
              <a:buNone/>
            </a:pPr>
            <a:endParaRPr lang="en-US" sz="4400" dirty="0"/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184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46" y="878786"/>
            <a:ext cx="10595610" cy="1356254"/>
          </a:xfrm>
        </p:spPr>
        <p:txBody>
          <a:bodyPr>
            <a:noAutofit/>
          </a:bodyPr>
          <a:lstStyle/>
          <a:p>
            <a:r>
              <a:rPr lang="en-US" sz="7000" b="1" dirty="0">
                <a:solidFill>
                  <a:srgbClr val="FF0000"/>
                </a:solidFill>
              </a:rPr>
              <a:t>H</a:t>
            </a:r>
            <a:r>
              <a:rPr lang="en-US" sz="4700" b="1" dirty="0">
                <a:solidFill>
                  <a:srgbClr val="FF0000"/>
                </a:solidFill>
              </a:rPr>
              <a:t>1</a:t>
            </a:r>
            <a:r>
              <a:rPr lang="en-US" sz="7000" b="1" dirty="0">
                <a:solidFill>
                  <a:srgbClr val="FF0000"/>
                </a:solidFill>
              </a:rPr>
              <a:t>-receptor blockers</a:t>
            </a:r>
            <a:r>
              <a:rPr lang="en-US" sz="7000" dirty="0">
                <a:solidFill>
                  <a:srgbClr val="FF0000"/>
                </a:solidFill>
              </a:rPr>
              <a:t/>
            </a:r>
            <a:br>
              <a:rPr lang="en-US" sz="7000" dirty="0">
                <a:solidFill>
                  <a:srgbClr val="FF0000"/>
                </a:solidFill>
              </a:rPr>
            </a:br>
            <a:endParaRPr lang="en-US" sz="70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7010" y="2213006"/>
            <a:ext cx="1168149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block the actions of histamine by reversible competitive binding to the H 1 receptor. </a:t>
            </a:r>
          </a:p>
          <a:p>
            <a:pPr algn="just" rtl="0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also block muscarinic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cholinoceptor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α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adrenoceptor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serotonin, and local anesthetic receptor sites. </a:t>
            </a:r>
          </a:p>
          <a:p>
            <a:pPr algn="just" rtl="0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these actions are of therapeutic value and some are undesirable. </a:t>
            </a:r>
          </a:p>
          <a:p>
            <a:pPr algn="just" rtl="0"/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7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139719" y="914119"/>
            <a:ext cx="1177420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b="1" dirty="0" err="1">
                <a:solidFill>
                  <a:srgbClr val="7030A0"/>
                </a:solidFill>
              </a:rPr>
              <a:t>cyproheptadine</a:t>
            </a:r>
            <a:r>
              <a:rPr lang="en-US" sz="4400" i="1" dirty="0">
                <a:solidFill>
                  <a:srgbClr val="7030A0"/>
                </a:solidFill>
              </a:rPr>
              <a:t> </a:t>
            </a:r>
            <a:r>
              <a:rPr lang="en-US" sz="4400" dirty="0">
                <a:solidFill>
                  <a:srgbClr val="7030A0"/>
                </a:solidFill>
              </a:rPr>
              <a:t> </a:t>
            </a:r>
            <a:r>
              <a:rPr lang="en-US" sz="4400" dirty="0"/>
              <a:t>also acts as a serotonin antagonist used as </a:t>
            </a:r>
            <a:r>
              <a:rPr lang="en-US" sz="4400" b="1" dirty="0">
                <a:solidFill>
                  <a:srgbClr val="00B050"/>
                </a:solidFill>
              </a:rPr>
              <a:t>appetite stimulant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 </a:t>
            </a:r>
            <a:r>
              <a:rPr lang="en-US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muscarinic </a:t>
            </a:r>
            <a:r>
              <a:rPr lang="en-US" sz="4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cholinoceptor</a:t>
            </a:r>
            <a:r>
              <a:rPr lang="en-US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α </a:t>
            </a:r>
            <a:r>
              <a:rPr lang="en-US" sz="4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adrenoceptor</a:t>
            </a:r>
            <a:r>
              <a:rPr lang="en-US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block???</a:t>
            </a:r>
          </a:p>
          <a:p>
            <a:pPr marL="0" indent="0" algn="just" rtl="0">
              <a:buNone/>
            </a:pPr>
            <a:endParaRPr lang="en-US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 rtl="0"/>
            <a:r>
              <a:rPr lang="en-US" sz="4400" dirty="0"/>
              <a:t>Sedation is a common effect of first-generation H 1 antagonists is.</a:t>
            </a:r>
          </a:p>
        </p:txBody>
      </p:sp>
    </p:spTree>
    <p:extLst>
      <p:ext uri="{BB962C8B-B14F-4D97-AF65-F5344CB8AC3E}">
        <p14:creationId xmlns:p14="http://schemas.microsoft.com/office/powerpoint/2010/main" val="34835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11" y="394722"/>
            <a:ext cx="1163448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/>
              <a:t>The H1-receptor blockers can be divided into:</a:t>
            </a:r>
          </a:p>
          <a:p>
            <a:pPr marL="0" indent="0" algn="just" rtl="0">
              <a:buNone/>
            </a:pPr>
            <a:r>
              <a:rPr lang="en-US" sz="4400" dirty="0">
                <a:solidFill>
                  <a:schemeClr val="accent1"/>
                </a:solidFill>
              </a:rPr>
              <a:t> </a:t>
            </a:r>
            <a:r>
              <a:rPr lang="en-US" sz="4400" b="1" dirty="0">
                <a:solidFill>
                  <a:schemeClr val="accent1"/>
                </a:solidFill>
              </a:rPr>
              <a:t>1-  first-generation </a:t>
            </a:r>
            <a:r>
              <a:rPr lang="en-US" sz="4400" b="1" dirty="0" err="1">
                <a:solidFill>
                  <a:schemeClr val="accent1"/>
                </a:solidFill>
              </a:rPr>
              <a:t>drugs</a:t>
            </a:r>
            <a:r>
              <a:rPr lang="en-US" sz="4400" dirty="0" err="1">
                <a:solidFill>
                  <a:schemeClr val="accent1"/>
                </a:solidFill>
              </a:rPr>
              <a:t>:</a:t>
            </a:r>
            <a:r>
              <a:rPr lang="en-US" sz="4400" dirty="0" err="1"/>
              <a:t>diphenhydramine</a:t>
            </a:r>
            <a:r>
              <a:rPr lang="en-US" sz="4400" dirty="0"/>
              <a:t>, </a:t>
            </a:r>
            <a:r>
              <a:rPr lang="en-US" sz="4400" dirty="0" err="1"/>
              <a:t>Chlorpheniramine</a:t>
            </a:r>
            <a:r>
              <a:rPr lang="en-US" sz="4400" dirty="0"/>
              <a:t>,  meclizine, </a:t>
            </a:r>
            <a:r>
              <a:rPr lang="en-US" sz="4400" dirty="0" err="1"/>
              <a:t>cyproheptadine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Most of these drugs penetrate the CNS and cause </a:t>
            </a:r>
            <a:r>
              <a:rPr lang="en-US" sz="4400" b="1" dirty="0">
                <a:solidFill>
                  <a:srgbClr val="FF0000"/>
                </a:solidFill>
              </a:rPr>
              <a:t>sedation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tend to interact </a:t>
            </a:r>
            <a:r>
              <a:rPr lang="en-US" sz="4400" dirty="0">
                <a:solidFill>
                  <a:srgbClr val="FF0000"/>
                </a:solidFill>
              </a:rPr>
              <a:t>with other receptors</a:t>
            </a:r>
            <a:r>
              <a:rPr lang="en-US" sz="4400" dirty="0"/>
              <a:t>, producing a variety of unwanted adverse effects.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marL="0" indent="0" algn="just" rtl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52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idx="1"/>
          </p:nvPr>
        </p:nvSpPr>
        <p:spPr>
          <a:xfrm>
            <a:off x="190885" y="2082230"/>
            <a:ext cx="11391131" cy="6265217"/>
          </a:xfrm>
        </p:spPr>
        <p:txBody>
          <a:bodyPr>
            <a:normAutofit/>
          </a:bodyPr>
          <a:lstStyle/>
          <a:p>
            <a:pPr marL="568814" lvl="1" indent="0" algn="l">
              <a:buNone/>
            </a:pPr>
            <a:r>
              <a:rPr lang="en-US" sz="4200" b="1" dirty="0">
                <a:solidFill>
                  <a:srgbClr val="00B0F0"/>
                </a:solidFill>
              </a:rPr>
              <a:t>Objectives:-</a:t>
            </a:r>
            <a:endParaRPr lang="en-US" sz="4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4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Location, synthesis, and release of histamine</a:t>
            </a:r>
          </a:p>
          <a:p>
            <a:pPr marL="0" indent="0" algn="l">
              <a:buNone/>
            </a:pPr>
            <a:r>
              <a:rPr lang="en-US" sz="4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H1-receptor blockers</a:t>
            </a:r>
          </a:p>
          <a:p>
            <a:pPr marL="0" indent="0" algn="l">
              <a:buNone/>
            </a:pPr>
            <a:r>
              <a:rPr lang="en-US" sz="4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Classification of H-receptor blockers </a:t>
            </a:r>
          </a:p>
          <a:p>
            <a:pPr marL="0" indent="0" algn="l">
              <a:buNone/>
            </a:pPr>
            <a:r>
              <a:rPr lang="en-US" sz="42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2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Therapeutic uses of H1-receptors blockers</a:t>
            </a:r>
            <a:endParaRPr lang="en-US" sz="4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4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Adverse effects of H1-receptor blockers</a:t>
            </a:r>
          </a:p>
          <a:p>
            <a:pPr algn="l"/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2028" y="955191"/>
            <a:ext cx="10595610" cy="1356254"/>
          </a:xfrm>
        </p:spPr>
        <p:txBody>
          <a:bodyPr>
            <a:noAutofit/>
          </a:bodyPr>
          <a:lstStyle/>
          <a:p>
            <a:r>
              <a:rPr lang="en-US" sz="6300" b="1" dirty="0">
                <a:solidFill>
                  <a:schemeClr val="accent6">
                    <a:lumMod val="75000"/>
                  </a:schemeClr>
                </a:solidFill>
              </a:rPr>
              <a:t>Antihistamine drugs</a:t>
            </a:r>
            <a:r>
              <a:rPr lang="en-US" sz="63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63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5700" dirty="0"/>
          </a:p>
        </p:txBody>
      </p:sp>
    </p:spTree>
    <p:extLst>
      <p:ext uri="{BB962C8B-B14F-4D97-AF65-F5344CB8AC3E}">
        <p14:creationId xmlns:p14="http://schemas.microsoft.com/office/powerpoint/2010/main" val="16209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8412" y="1219740"/>
            <a:ext cx="11496077" cy="537039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400" b="1" dirty="0"/>
              <a:t>2- second-generation agents:</a:t>
            </a:r>
            <a:r>
              <a:rPr lang="en-US" sz="4400" dirty="0"/>
              <a:t> as </a:t>
            </a:r>
            <a:r>
              <a:rPr lang="en-US" sz="4400" b="1" dirty="0" err="1">
                <a:solidFill>
                  <a:srgbClr val="00B050"/>
                </a:solidFill>
              </a:rPr>
              <a:t>loratadine</a:t>
            </a:r>
            <a:r>
              <a:rPr lang="en-US" sz="4400" dirty="0"/>
              <a:t>, </a:t>
            </a:r>
            <a:r>
              <a:rPr lang="en-US" sz="4400" b="1" dirty="0" err="1">
                <a:solidFill>
                  <a:srgbClr val="00B050"/>
                </a:solidFill>
              </a:rPr>
              <a:t>desloratidine</a:t>
            </a:r>
            <a:r>
              <a:rPr lang="en-US" sz="4400" dirty="0"/>
              <a:t>, and  </a:t>
            </a:r>
            <a:r>
              <a:rPr lang="en-US" sz="4400" b="1" dirty="0">
                <a:solidFill>
                  <a:srgbClr val="00B050"/>
                </a:solidFill>
              </a:rPr>
              <a:t>fexofenadine</a:t>
            </a:r>
            <a:r>
              <a:rPr lang="en-US" sz="4400" dirty="0"/>
              <a:t> are specific for peripheral H1 receptors.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  the second-generation agents do not penetrate the blood–brain barrier.  </a:t>
            </a:r>
          </a:p>
          <a:p>
            <a:pPr marL="0" indent="0" algn="just" rtl="0">
              <a:buNone/>
            </a:pPr>
            <a:r>
              <a:rPr lang="en-US" sz="4400" dirty="0"/>
              <a:t> 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250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" y="565608"/>
            <a:ext cx="11634488" cy="5370390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US" sz="5900" b="1" dirty="0">
                <a:solidFill>
                  <a:schemeClr val="accent6">
                    <a:lumMod val="75000"/>
                  </a:schemeClr>
                </a:solidFill>
              </a:rPr>
              <a:t>Therapeutic uses</a:t>
            </a:r>
            <a:endParaRPr lang="en-US" sz="59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 rtl="0">
              <a:buNone/>
            </a:pPr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A. Allergic Reactions</a:t>
            </a:r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 rtl="0"/>
            <a:r>
              <a:rPr lang="en-US" sz="4400" dirty="0"/>
              <a:t>In allergic rhinitis and </a:t>
            </a:r>
            <a:r>
              <a:rPr lang="en-US" sz="4400" dirty="0" err="1"/>
              <a:t>urticaria</a:t>
            </a:r>
            <a:r>
              <a:rPr lang="en-US" sz="4400" dirty="0"/>
              <a:t>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histamine</a:t>
            </a:r>
            <a:r>
              <a:rPr lang="en-US" sz="4400" dirty="0"/>
              <a:t> is the principal mediator released by mast cells. </a:t>
            </a:r>
          </a:p>
          <a:p>
            <a:pPr algn="just" rtl="0"/>
            <a:r>
              <a:rPr lang="en-US" sz="4400" dirty="0"/>
              <a:t>The H1 antihistaminic agents are used to prevent or treat allergic reactions. </a:t>
            </a:r>
          </a:p>
        </p:txBody>
      </p:sp>
    </p:spTree>
    <p:extLst>
      <p:ext uri="{BB962C8B-B14F-4D97-AF65-F5344CB8AC3E}">
        <p14:creationId xmlns:p14="http://schemas.microsoft.com/office/powerpoint/2010/main" val="12424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8411" y="1898757"/>
            <a:ext cx="11403367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700" dirty="0"/>
              <a:t>In allergic rhinitis (hay fever), the H 1 antagonists are second-line drugs after glucocorticoids administered by nasal spray. </a:t>
            </a:r>
          </a:p>
          <a:p>
            <a:pPr marL="0" indent="0" algn="just" rtl="0">
              <a:buNone/>
            </a:pPr>
            <a:endParaRPr lang="en-US" sz="4700" dirty="0"/>
          </a:p>
          <a:p>
            <a:pPr algn="just" rtl="0"/>
            <a:r>
              <a:rPr lang="en-US" sz="4700" dirty="0"/>
              <a:t>In </a:t>
            </a:r>
            <a:r>
              <a:rPr lang="en-US" sz="4700" dirty="0" err="1"/>
              <a:t>urticaria</a:t>
            </a:r>
            <a:r>
              <a:rPr lang="en-US" sz="4700" dirty="0"/>
              <a:t>,  the H 1 antagonists are the drugs of choice and are very effective if given before exposure.</a:t>
            </a:r>
          </a:p>
        </p:txBody>
      </p:sp>
    </p:spTree>
    <p:extLst>
      <p:ext uri="{BB962C8B-B14F-4D97-AF65-F5344CB8AC3E}">
        <p14:creationId xmlns:p14="http://schemas.microsoft.com/office/powerpoint/2010/main" val="27447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1122" y="309279"/>
            <a:ext cx="11403367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B. Motion Sickness and Vestibular Disturbances</a:t>
            </a:r>
          </a:p>
          <a:p>
            <a:pPr algn="just" rtl="0"/>
            <a:r>
              <a:rPr lang="en-US" sz="4400" dirty="0"/>
              <a:t>first-generation H 1 antagonists are the most effective for prevention of motion sickness. </a:t>
            </a:r>
          </a:p>
          <a:p>
            <a:pPr algn="just" rtl="0"/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diphenhydramine</a:t>
            </a:r>
            <a:r>
              <a:rPr lang="en-US" sz="4400" dirty="0"/>
              <a:t> and </a:t>
            </a:r>
            <a:r>
              <a:rPr lang="en-US" sz="4400" b="1" dirty="0">
                <a:solidFill>
                  <a:srgbClr val="00B050"/>
                </a:solidFill>
              </a:rPr>
              <a:t>promethazine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They are </a:t>
            </a:r>
            <a:r>
              <a:rPr lang="en-US" sz="4400" b="1" dirty="0">
                <a:solidFill>
                  <a:srgbClr val="00B050"/>
                </a:solidFill>
              </a:rPr>
              <a:t>usually not effective </a:t>
            </a:r>
            <a:r>
              <a:rPr lang="en-US" sz="4400" dirty="0"/>
              <a:t>if symptoms are already present and should be taken prior to expected travel.</a:t>
            </a:r>
          </a:p>
          <a:p>
            <a:pPr algn="just" rtl="0"/>
            <a:endParaRPr lang="en-US" sz="4400" dirty="0"/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69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Adverse effects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1122" y="1898757"/>
            <a:ext cx="11310657" cy="5370390"/>
          </a:xfrm>
        </p:spPr>
        <p:txBody>
          <a:bodyPr>
            <a:noAutofit/>
          </a:bodyPr>
          <a:lstStyle/>
          <a:p>
            <a:pPr lvl="0" algn="just" rtl="0"/>
            <a:r>
              <a:rPr lang="en-US" sz="4400" dirty="0"/>
              <a:t>first generation antihistamines cause sedation by blocking the neurotransmitter histamine in the CNS. </a:t>
            </a:r>
          </a:p>
          <a:p>
            <a:pPr lvl="0" algn="just" rtl="0"/>
            <a:r>
              <a:rPr lang="en-US" sz="4400" dirty="0"/>
              <a:t>first generation antihistamines also block </a:t>
            </a:r>
            <a:r>
              <a:rPr lang="en-US" sz="4400" dirty="0" err="1"/>
              <a:t>muscarnic</a:t>
            </a:r>
            <a:r>
              <a:rPr lang="en-US" sz="4400" dirty="0"/>
              <a:t> </a:t>
            </a:r>
            <a:r>
              <a:rPr lang="en-US" sz="4400" dirty="0" err="1"/>
              <a:t>cholinoceptors</a:t>
            </a:r>
            <a:r>
              <a:rPr lang="en-US" sz="4400" dirty="0"/>
              <a:t>  with significant atropine-like effects on peripheral muscarinic receptor.</a:t>
            </a:r>
          </a:p>
          <a:p>
            <a:pPr algn="just" rtl="0"/>
            <a:endParaRPr lang="en-US" sz="4400" dirty="0"/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73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1122" y="821936"/>
            <a:ext cx="11403367" cy="5370390"/>
          </a:xfrm>
        </p:spPr>
        <p:txBody>
          <a:bodyPr>
            <a:normAutofit/>
          </a:bodyPr>
          <a:lstStyle/>
          <a:p>
            <a:pPr lvl="0" algn="just" rtl="0"/>
            <a:r>
              <a:rPr lang="en-US" sz="4400" dirty="0"/>
              <a:t> block α-adrenergic receptors and cause hypotension, reflex tachycardia, and dizziness, </a:t>
            </a:r>
          </a:p>
          <a:p>
            <a:pPr lvl="0" algn="just" rtl="0"/>
            <a:endParaRPr lang="en-US" sz="4400" dirty="0"/>
          </a:p>
          <a:p>
            <a:pPr lvl="0" algn="just" rtl="0"/>
            <a:r>
              <a:rPr lang="en-US" sz="4400" dirty="0"/>
              <a:t>block </a:t>
            </a:r>
            <a:r>
              <a:rPr lang="en-US" sz="4400" dirty="0" err="1"/>
              <a:t>serotinine</a:t>
            </a:r>
            <a:r>
              <a:rPr lang="en-US" sz="4400" dirty="0"/>
              <a:t> receptors and cause increase of appetite (</a:t>
            </a:r>
            <a:r>
              <a:rPr lang="en-US" sz="4400" dirty="0" err="1"/>
              <a:t>cyproheptadine</a:t>
            </a:r>
            <a:r>
              <a:rPr lang="en-US" sz="4400" dirty="0"/>
              <a:t>).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911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8412" y="919886"/>
            <a:ext cx="11310657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/>
              <a:t>second-generation agents </a:t>
            </a:r>
            <a:r>
              <a:rPr lang="en-US" sz="4400" dirty="0" err="1"/>
              <a:t>astemizole</a:t>
            </a:r>
            <a:r>
              <a:rPr lang="en-US" sz="4400" dirty="0"/>
              <a:t> or </a:t>
            </a:r>
            <a:r>
              <a:rPr lang="en-US" sz="4400" dirty="0" err="1"/>
              <a:t>terfenadine</a:t>
            </a:r>
            <a:r>
              <a:rPr lang="en-US" sz="4400" dirty="0"/>
              <a:t> may induce cardiac arrhythmias; </a:t>
            </a:r>
          </a:p>
          <a:p>
            <a:pPr algn="just" rtl="0"/>
            <a:r>
              <a:rPr lang="en-US" sz="4400" dirty="0"/>
              <a:t>the same effect may be caused at normal dosage by interaction with enzyme inhibitors as ketoconazole, </a:t>
            </a:r>
            <a:r>
              <a:rPr lang="en-US" sz="4400" dirty="0" err="1"/>
              <a:t>itraconazole</a:t>
            </a:r>
            <a:r>
              <a:rPr lang="en-US" sz="4400" dirty="0"/>
              <a:t>, or macrolide antibiotics such as erythromycin. </a:t>
            </a:r>
          </a:p>
        </p:txBody>
      </p:sp>
    </p:spTree>
    <p:extLst>
      <p:ext uri="{BB962C8B-B14F-4D97-AF65-F5344CB8AC3E}">
        <p14:creationId xmlns:p14="http://schemas.microsoft.com/office/powerpoint/2010/main" val="19713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800" b="1" dirty="0">
                <a:solidFill>
                  <a:srgbClr val="00B050"/>
                </a:solidFill>
              </a:rPr>
              <a:t>Overview</a:t>
            </a:r>
          </a:p>
        </p:txBody>
      </p:sp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-47010" y="1517986"/>
            <a:ext cx="1168149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4400" dirty="0"/>
              <a:t>Histamine mostly generated in </a:t>
            </a:r>
            <a:r>
              <a:rPr lang="en-US" sz="4400" b="1" dirty="0">
                <a:solidFill>
                  <a:srgbClr val="FFC000"/>
                </a:solidFill>
              </a:rPr>
              <a:t>mast cells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Histamine mediates </a:t>
            </a:r>
            <a:r>
              <a:rPr lang="en-US" sz="4400" b="1" dirty="0">
                <a:solidFill>
                  <a:srgbClr val="0070C0"/>
                </a:solidFill>
              </a:rPr>
              <a:t>allergic and inflammatory reactions, gastric acid secretion, and neurotransmission in parts of the brain</a:t>
            </a:r>
            <a:r>
              <a:rPr lang="en-US" sz="4400" dirty="0"/>
              <a:t>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agents that </a:t>
            </a:r>
            <a:r>
              <a:rPr lang="en-US" sz="4400" b="1" dirty="0">
                <a:solidFill>
                  <a:schemeClr val="accent2"/>
                </a:solidFill>
              </a:rPr>
              <a:t>inhibit histamine action </a:t>
            </a:r>
            <a:r>
              <a:rPr lang="en-US" sz="4400" dirty="0"/>
              <a:t>have </a:t>
            </a:r>
            <a:r>
              <a:rPr lang="en-US" sz="4400" u="sng" dirty="0"/>
              <a:t>important therapeutic applications</a:t>
            </a:r>
          </a:p>
        </p:txBody>
      </p:sp>
    </p:spTree>
    <p:extLst>
      <p:ext uri="{BB962C8B-B14F-4D97-AF65-F5344CB8AC3E}">
        <p14:creationId xmlns:p14="http://schemas.microsoft.com/office/powerpoint/2010/main" val="3552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832" y="832766"/>
            <a:ext cx="11588788" cy="1356254"/>
          </a:xfrm>
        </p:spPr>
        <p:txBody>
          <a:bodyPr>
            <a:noAutofit/>
          </a:bodyPr>
          <a:lstStyle/>
          <a:p>
            <a:pPr algn="l"/>
            <a:r>
              <a:rPr lang="en-US" sz="5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Location, </a:t>
            </a:r>
            <a:r>
              <a:rPr lang="en-US" sz="5700" b="1" dirty="0">
                <a:solidFill>
                  <a:srgbClr val="00B050"/>
                </a:solidFill>
              </a:rPr>
              <a:t>synthesis</a:t>
            </a:r>
            <a:r>
              <a:rPr lang="en-US" sz="5700" b="1" dirty="0">
                <a:solidFill>
                  <a:schemeClr val="accent2"/>
                </a:solidFill>
              </a:rPr>
              <a:t>, and release of histamine</a:t>
            </a:r>
            <a:r>
              <a:rPr lang="en-US" sz="5700" dirty="0">
                <a:solidFill>
                  <a:schemeClr val="accent2"/>
                </a:solidFill>
              </a:rPr>
              <a:t/>
            </a:r>
            <a:br>
              <a:rPr lang="en-US" sz="5700" dirty="0">
                <a:solidFill>
                  <a:schemeClr val="accent2"/>
                </a:solidFill>
              </a:rPr>
            </a:br>
            <a:endParaRPr lang="en-US" sz="5700" dirty="0">
              <a:solidFill>
                <a:schemeClr val="accent2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431" y="2201528"/>
            <a:ext cx="11608058" cy="5370390"/>
          </a:xfrm>
        </p:spPr>
        <p:txBody>
          <a:bodyPr>
            <a:normAutofit/>
          </a:bodyPr>
          <a:lstStyle/>
          <a:p>
            <a:pPr marL="639916" indent="-639916" algn="just" rtl="0">
              <a:buAutoNum type="arabicPeriod"/>
            </a:pPr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Location:</a:t>
            </a:r>
            <a:r>
              <a:rPr lang="en-US" sz="4400" dirty="0"/>
              <a:t> </a:t>
            </a:r>
          </a:p>
          <a:p>
            <a:pPr algn="just" rtl="0"/>
            <a:r>
              <a:rPr lang="en-US" sz="4400" dirty="0"/>
              <a:t> in all tissues, with significant amounts in the </a:t>
            </a:r>
            <a:r>
              <a:rPr lang="en-US" sz="4400" b="1" dirty="0">
                <a:solidFill>
                  <a:srgbClr val="00B050"/>
                </a:solidFill>
              </a:rPr>
              <a:t>lungs</a:t>
            </a:r>
            <a:r>
              <a:rPr lang="en-US" sz="4400" dirty="0"/>
              <a:t>, </a:t>
            </a:r>
            <a:r>
              <a:rPr lang="en-US" sz="4400" b="1" dirty="0">
                <a:solidFill>
                  <a:srgbClr val="00B050"/>
                </a:solidFill>
              </a:rPr>
              <a:t>skin</a:t>
            </a:r>
            <a:r>
              <a:rPr lang="en-US" sz="4400" dirty="0"/>
              <a:t>, </a:t>
            </a:r>
            <a:r>
              <a:rPr lang="en-US" sz="4400" b="1" dirty="0">
                <a:solidFill>
                  <a:srgbClr val="00B050"/>
                </a:solidFill>
              </a:rPr>
              <a:t>blood vessels</a:t>
            </a:r>
            <a:r>
              <a:rPr lang="en-US" sz="4400" dirty="0"/>
              <a:t>, and </a:t>
            </a:r>
            <a:r>
              <a:rPr lang="en-US" sz="4400" b="1" dirty="0">
                <a:solidFill>
                  <a:srgbClr val="00B050"/>
                </a:solidFill>
              </a:rPr>
              <a:t>GI tract</a:t>
            </a:r>
            <a:r>
              <a:rPr lang="en-US" sz="4400" dirty="0"/>
              <a:t>. </a:t>
            </a:r>
          </a:p>
          <a:p>
            <a:pPr algn="just" rtl="0"/>
            <a:r>
              <a:rPr lang="en-US" sz="4400" dirty="0"/>
              <a:t> It is found at high concentration in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mast cells and basophils.</a:t>
            </a:r>
          </a:p>
          <a:p>
            <a:pPr algn="just" rtl="0"/>
            <a:r>
              <a:rPr lang="en-US" sz="4400" dirty="0"/>
              <a:t> Histamine functions as a </a:t>
            </a:r>
            <a:r>
              <a:rPr lang="en-US" sz="4400" b="1" dirty="0">
                <a:solidFill>
                  <a:srgbClr val="FF0000"/>
                </a:solidFill>
              </a:rPr>
              <a:t>neurotransmitter</a:t>
            </a:r>
            <a:r>
              <a:rPr lang="en-US" sz="4400" dirty="0"/>
              <a:t> in the brain. 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3458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776" y="480164"/>
            <a:ext cx="11522713" cy="6579098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63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Synthesis:</a:t>
            </a:r>
          </a:p>
          <a:p>
            <a:pPr marL="0" indent="0" algn="just" rtl="0">
              <a:buNone/>
            </a:pPr>
            <a:endParaRPr lang="en-US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 rtl="0"/>
            <a:r>
              <a:rPr lang="en-US" sz="4400" dirty="0"/>
              <a:t>  decarboxylation of </a:t>
            </a:r>
            <a:r>
              <a:rPr lang="en-US" sz="4400" dirty="0" err="1"/>
              <a:t>histidine</a:t>
            </a:r>
            <a:r>
              <a:rPr lang="en-US" sz="4400" dirty="0"/>
              <a:t> by </a:t>
            </a:r>
            <a:r>
              <a:rPr lang="en-US" sz="4400" dirty="0" err="1"/>
              <a:t>histidine</a:t>
            </a:r>
            <a:r>
              <a:rPr lang="en-US" sz="4400" dirty="0"/>
              <a:t> decarboxylase, in </a:t>
            </a:r>
            <a:r>
              <a:rPr lang="en-US" sz="4400" b="1" dirty="0">
                <a:solidFill>
                  <a:srgbClr val="00B050"/>
                </a:solidFill>
              </a:rPr>
              <a:t>neurons, gastric parietal cells, mast cells, and basophils. </a:t>
            </a:r>
          </a:p>
          <a:p>
            <a:pPr marL="0" indent="0" algn="just" rtl="0">
              <a:buNone/>
            </a:pPr>
            <a:endParaRPr lang="en-US" sz="4400" b="1" dirty="0">
              <a:solidFill>
                <a:srgbClr val="00B050"/>
              </a:solidFill>
            </a:endParaRPr>
          </a:p>
          <a:p>
            <a:pPr algn="just" rtl="0"/>
            <a:r>
              <a:rPr lang="en-US" sz="4400" dirty="0"/>
              <a:t>In </a:t>
            </a:r>
            <a:r>
              <a:rPr lang="en-US" sz="4400" b="1" dirty="0">
                <a:solidFill>
                  <a:srgbClr val="0070C0"/>
                </a:solidFill>
              </a:rPr>
              <a:t>mast cells</a:t>
            </a:r>
            <a:r>
              <a:rPr lang="en-US" sz="4400" dirty="0"/>
              <a:t>, histamine is stored in granules.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675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01" y="821936"/>
            <a:ext cx="11588788" cy="5370390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Release of histamine:</a:t>
            </a:r>
          </a:p>
          <a:p>
            <a:pPr algn="just" rtl="0"/>
            <a:r>
              <a:rPr lang="en-US" sz="4400" dirty="0"/>
              <a:t> histamine is one of several chemical mediators released in response to stimuli. </a:t>
            </a:r>
          </a:p>
          <a:p>
            <a:pPr algn="just" rtl="0"/>
            <a:r>
              <a:rPr lang="en-US" sz="4400" dirty="0"/>
              <a:t>result of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cold, toxins from organisms, venoms from insects and spiders, and trauma</a:t>
            </a:r>
            <a:r>
              <a:rPr lang="en-US" sz="4400" dirty="0"/>
              <a:t>.</a:t>
            </a:r>
          </a:p>
          <a:p>
            <a:pPr algn="just" rtl="0"/>
            <a:r>
              <a:rPr lang="en-US" sz="4400" dirty="0"/>
              <a:t> Allergies and anaphylaxis can also trigger significant release of histamine. 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045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01" y="630533"/>
            <a:ext cx="11588788" cy="5370390"/>
          </a:xfrm>
        </p:spPr>
        <p:txBody>
          <a:bodyPr>
            <a:noAutofit/>
          </a:bodyPr>
          <a:lstStyle/>
          <a:p>
            <a:pPr algn="just" rtl="0"/>
            <a:r>
              <a:rPr lang="en-US" sz="5500" dirty="0"/>
              <a:t>The stores of histamine in mast cells can be released through several mechanisms:</a:t>
            </a:r>
          </a:p>
          <a:p>
            <a:pPr marL="0" indent="0" algn="just" rtl="0">
              <a:buNone/>
            </a:pPr>
            <a:r>
              <a:rPr lang="en-US" sz="5500" b="1" dirty="0">
                <a:solidFill>
                  <a:schemeClr val="accent6">
                    <a:lumMod val="75000"/>
                  </a:schemeClr>
                </a:solidFill>
              </a:rPr>
              <a:t>A. </a:t>
            </a:r>
            <a:r>
              <a:rPr lang="en-US" sz="5500" b="1" dirty="0">
                <a:solidFill>
                  <a:srgbClr val="00B050"/>
                </a:solidFill>
              </a:rPr>
              <a:t>Immunologic Release.</a:t>
            </a:r>
          </a:p>
          <a:p>
            <a:pPr marL="0" indent="0" algn="just" rtl="0">
              <a:buNone/>
            </a:pPr>
            <a:r>
              <a:rPr lang="en-US" sz="5500" dirty="0">
                <a:solidFill>
                  <a:srgbClr val="00B050"/>
                </a:solidFill>
              </a:rPr>
              <a:t> </a:t>
            </a:r>
          </a:p>
          <a:p>
            <a:pPr marL="0" indent="0" algn="just" rtl="0">
              <a:buNone/>
            </a:pPr>
            <a:r>
              <a:rPr lang="en-US" sz="5500" b="1" dirty="0">
                <a:solidFill>
                  <a:schemeClr val="accent6">
                    <a:lumMod val="75000"/>
                  </a:schemeClr>
                </a:solidFill>
              </a:rPr>
              <a:t>B. </a:t>
            </a:r>
            <a:r>
              <a:rPr lang="en-US" sz="5500" b="1" dirty="0">
                <a:solidFill>
                  <a:srgbClr val="00B050"/>
                </a:solidFill>
              </a:rPr>
              <a:t>Chemical and Mechanical Release.</a:t>
            </a:r>
            <a:endParaRPr lang="en-US" sz="5500" dirty="0">
              <a:solidFill>
                <a:srgbClr val="00B050"/>
              </a:solidFill>
            </a:endParaRPr>
          </a:p>
          <a:p>
            <a:pPr marL="639916" indent="-639916" algn="just" rtl="0">
              <a:buAutoNum type="alphaUcPeriod"/>
            </a:pPr>
            <a:endParaRPr lang="en-US" sz="5500" dirty="0"/>
          </a:p>
          <a:p>
            <a:pPr algn="just" rtl="0"/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21189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7010" y="834443"/>
            <a:ext cx="11681498" cy="537039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A. </a:t>
            </a:r>
            <a:r>
              <a:rPr lang="en-US" sz="4400" b="1" dirty="0">
                <a:solidFill>
                  <a:srgbClr val="00B050"/>
                </a:solidFill>
              </a:rPr>
              <a:t>Immunologic Release.</a:t>
            </a:r>
          </a:p>
          <a:p>
            <a:pPr algn="just" rtl="0"/>
            <a:r>
              <a:rPr lang="en-US" sz="4400" dirty="0"/>
              <a:t>the most important pathophysiologic mechanism of mast cell and basophil histamine release. </a:t>
            </a:r>
          </a:p>
          <a:p>
            <a:pPr marL="0" indent="0" algn="just" rtl="0">
              <a:buNone/>
            </a:pPr>
            <a:endParaRPr lang="en-US" sz="4400" dirty="0"/>
          </a:p>
          <a:p>
            <a:pPr algn="just" rtl="0"/>
            <a:r>
              <a:rPr lang="en-US" sz="4400" dirty="0"/>
              <a:t>These cells, if sensitized by </a:t>
            </a:r>
            <a:r>
              <a:rPr lang="en-US" sz="4400" dirty="0" err="1"/>
              <a:t>IgE</a:t>
            </a:r>
            <a:r>
              <a:rPr lang="en-US" sz="4400" dirty="0"/>
              <a:t> antibodies attached to their surface membranes, </a:t>
            </a:r>
            <a:r>
              <a:rPr lang="en-US" sz="4400" dirty="0" err="1"/>
              <a:t>degranulate</a:t>
            </a:r>
            <a:r>
              <a:rPr lang="en-US" sz="4400" dirty="0"/>
              <a:t> explosively when exposed to the appropriate antigen. </a:t>
            </a:r>
          </a:p>
        </p:txBody>
      </p:sp>
    </p:spTree>
    <p:extLst>
      <p:ext uri="{BB962C8B-B14F-4D97-AF65-F5344CB8AC3E}">
        <p14:creationId xmlns:p14="http://schemas.microsoft.com/office/powerpoint/2010/main" val="23327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47009" y="907379"/>
            <a:ext cx="11496077" cy="6322769"/>
          </a:xfrm>
        </p:spPr>
        <p:txBody>
          <a:bodyPr>
            <a:normAutofit/>
          </a:bodyPr>
          <a:lstStyle/>
          <a:p>
            <a:pPr algn="just" rtl="0"/>
            <a:r>
              <a:rPr lang="en-US" sz="4400" b="1" dirty="0">
                <a:solidFill>
                  <a:schemeClr val="accent2"/>
                </a:solidFill>
              </a:rPr>
              <a:t>A. Immunologic Release          </a:t>
            </a:r>
            <a:r>
              <a:rPr lang="en-US" sz="4400" b="1" dirty="0" err="1">
                <a:solidFill>
                  <a:schemeClr val="accent2"/>
                </a:solidFill>
              </a:rPr>
              <a:t>contiu</a:t>
            </a:r>
            <a:r>
              <a:rPr lang="en-US" sz="4400" b="1" dirty="0">
                <a:solidFill>
                  <a:schemeClr val="accent2"/>
                </a:solidFill>
              </a:rPr>
              <a:t>..</a:t>
            </a:r>
            <a:endParaRPr lang="en-US" sz="4400" dirty="0"/>
          </a:p>
          <a:p>
            <a:pPr algn="just" rtl="0"/>
            <a:r>
              <a:rPr lang="en-US" sz="4400" dirty="0"/>
              <a:t>Degranulation leads to the release of histamine, and other mediators.</a:t>
            </a:r>
          </a:p>
          <a:p>
            <a:pPr marL="0" indent="0" algn="just" rtl="0">
              <a:buNone/>
            </a:pPr>
            <a:r>
              <a:rPr lang="en-US" sz="4400" dirty="0"/>
              <a:t> </a:t>
            </a:r>
          </a:p>
          <a:p>
            <a:pPr algn="just" rtl="0"/>
            <a:r>
              <a:rPr lang="en-US" sz="4400" dirty="0"/>
              <a:t>Histamine released by this mechanism is a mediator in </a:t>
            </a:r>
            <a:r>
              <a:rPr lang="en-US" sz="4400" b="1" dirty="0">
                <a:solidFill>
                  <a:srgbClr val="0070C0"/>
                </a:solidFill>
              </a:rPr>
              <a:t>immediate  allergic reactions</a:t>
            </a:r>
            <a:r>
              <a:rPr lang="en-US" sz="4400" dirty="0"/>
              <a:t>, such as </a:t>
            </a:r>
            <a:r>
              <a:rPr lang="en-US" sz="4400" b="1" dirty="0">
                <a:solidFill>
                  <a:srgbClr val="00B050"/>
                </a:solidFill>
              </a:rPr>
              <a:t>hay fever </a:t>
            </a:r>
            <a:r>
              <a:rPr lang="en-US" sz="4400" dirty="0"/>
              <a:t>and </a:t>
            </a:r>
            <a:r>
              <a:rPr lang="en-US" sz="4400" b="1" dirty="0">
                <a:solidFill>
                  <a:srgbClr val="00B050"/>
                </a:solidFill>
              </a:rPr>
              <a:t>acute </a:t>
            </a:r>
            <a:r>
              <a:rPr lang="en-US" sz="4400" b="1" dirty="0" err="1">
                <a:solidFill>
                  <a:srgbClr val="00B050"/>
                </a:solidFill>
              </a:rPr>
              <a:t>urticaria</a:t>
            </a:r>
            <a:r>
              <a:rPr lang="en-US" sz="4400" b="1" dirty="0">
                <a:solidFill>
                  <a:srgbClr val="00B050"/>
                </a:solidFill>
              </a:rPr>
              <a:t>.</a:t>
            </a:r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055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1017</Words>
  <Application>Microsoft Office PowerPoint</Application>
  <PresentationFormat>Custom</PresentationFormat>
  <Paragraphs>118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سمة Office</vt:lpstr>
      <vt:lpstr>PowerPoint Presentation</vt:lpstr>
      <vt:lpstr>Antihistamine drugs </vt:lpstr>
      <vt:lpstr>Overview</vt:lpstr>
      <vt:lpstr>Location, synthesis, and release of histamine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Tissue and Organ System Effects of Histamine </vt:lpstr>
      <vt:lpstr>PowerPoint Presentation</vt:lpstr>
      <vt:lpstr>PowerPoint Presentation</vt:lpstr>
      <vt:lpstr>PowerPoint Presentation</vt:lpstr>
      <vt:lpstr>PowerPoint Presentation</vt:lpstr>
      <vt:lpstr>H1-receptor blockers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Adverse effects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Antihistamine drugs </dc:title>
  <dc:creator>acer</dc:creator>
  <cp:lastModifiedBy>DR.Ahmed Saker 2o1O</cp:lastModifiedBy>
  <cp:revision>62</cp:revision>
  <dcterms:created xsi:type="dcterms:W3CDTF">2016-11-22T05:43:14Z</dcterms:created>
  <dcterms:modified xsi:type="dcterms:W3CDTF">2018-12-12T04:03:00Z</dcterms:modified>
</cp:coreProperties>
</file>